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Raleway Bold" charset="1" panose="00000000000000000000"/>
      <p:regular r:id="rId43"/>
    </p:embeddedFont>
    <p:embeddedFont>
      <p:font typeface="Raleway" charset="1" panose="00000000000000000000"/>
      <p:regular r:id="rId44"/>
    </p:embeddedFont>
    <p:embeddedFont>
      <p:font typeface="JetBrains Mono Bold" charset="1" panose="02010809030102050004"/>
      <p:regular r:id="rId45"/>
    </p:embeddedFont>
    <p:embeddedFont>
      <p:font typeface="JetBrains Mono Ultra-Bold" charset="1" panose="020109090301020500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24942" y="1028700"/>
            <a:ext cx="1924417" cy="1507176"/>
          </a:xfrm>
          <a:custGeom>
            <a:avLst/>
            <a:gdLst/>
            <a:ahLst/>
            <a:cxnLst/>
            <a:rect r="r" b="b" t="t" l="l"/>
            <a:pathLst>
              <a:path h="1507176" w="1924417">
                <a:moveTo>
                  <a:pt x="0" y="0"/>
                </a:moveTo>
                <a:lnTo>
                  <a:pt x="1924417" y="0"/>
                </a:lnTo>
                <a:lnTo>
                  <a:pt x="1924417" y="1507176"/>
                </a:lnTo>
                <a:lnTo>
                  <a:pt x="0" y="150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86447" y="1605064"/>
            <a:ext cx="6315106" cy="4888743"/>
          </a:xfrm>
          <a:custGeom>
            <a:avLst/>
            <a:gdLst/>
            <a:ahLst/>
            <a:cxnLst/>
            <a:rect r="r" b="b" t="t" l="l"/>
            <a:pathLst>
              <a:path h="4888743" w="6315106">
                <a:moveTo>
                  <a:pt x="0" y="0"/>
                </a:moveTo>
                <a:lnTo>
                  <a:pt x="6315106" y="0"/>
                </a:lnTo>
                <a:lnTo>
                  <a:pt x="6315106" y="4888743"/>
                </a:lnTo>
                <a:lnTo>
                  <a:pt x="0" y="4888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000">
            <a:off x="14714220" y="3149228"/>
            <a:ext cx="2545862" cy="902427"/>
          </a:xfrm>
          <a:custGeom>
            <a:avLst/>
            <a:gdLst/>
            <a:ahLst/>
            <a:cxnLst/>
            <a:rect r="r" b="b" t="t" l="l"/>
            <a:pathLst>
              <a:path h="902427" w="2545862">
                <a:moveTo>
                  <a:pt x="1567" y="0"/>
                </a:moveTo>
                <a:lnTo>
                  <a:pt x="2545862" y="4441"/>
                </a:lnTo>
                <a:lnTo>
                  <a:pt x="2544294" y="902427"/>
                </a:lnTo>
                <a:lnTo>
                  <a:pt x="0" y="897986"/>
                </a:lnTo>
                <a:lnTo>
                  <a:pt x="1567" y="0"/>
                </a:lnTo>
                <a:close/>
              </a:path>
            </a:pathLst>
          </a:custGeom>
          <a:blipFill>
            <a:blip r:embed="rId6"/>
            <a:stretch>
              <a:fillRect l="-24464" t="-155368" r="-19846" b="-15175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28482" y="7540942"/>
            <a:ext cx="543103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Python Workshop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11031" y="4303699"/>
            <a:ext cx="9107011" cy="2730529"/>
          </a:xfrm>
          <a:custGeom>
            <a:avLst/>
            <a:gdLst/>
            <a:ahLst/>
            <a:cxnLst/>
            <a:rect r="r" b="b" t="t" l="l"/>
            <a:pathLst>
              <a:path h="2730529" w="9107011">
                <a:moveTo>
                  <a:pt x="0" y="0"/>
                </a:moveTo>
                <a:lnTo>
                  <a:pt x="9107012" y="0"/>
                </a:lnTo>
                <a:lnTo>
                  <a:pt x="9107012" y="2730529"/>
                </a:lnTo>
                <a:lnTo>
                  <a:pt x="0" y="2730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39" r="0" b="-48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11031" y="6769074"/>
            <a:ext cx="9107011" cy="2994806"/>
          </a:xfrm>
          <a:custGeom>
            <a:avLst/>
            <a:gdLst/>
            <a:ahLst/>
            <a:cxnLst/>
            <a:rect r="r" b="b" t="t" l="l"/>
            <a:pathLst>
              <a:path h="2994806" w="9107011">
                <a:moveTo>
                  <a:pt x="0" y="0"/>
                </a:moveTo>
                <a:lnTo>
                  <a:pt x="9107012" y="0"/>
                </a:lnTo>
                <a:lnTo>
                  <a:pt x="9107012" y="2994806"/>
                </a:lnTo>
                <a:lnTo>
                  <a:pt x="0" y="2994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51585" y="4649788"/>
            <a:ext cx="2372678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input()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9774" y="928687"/>
            <a:ext cx="9389526" cy="328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input() function is a built-in (internally defined) function in Python used to take input from the user. </a:t>
            </a:r>
          </a:p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b="true" sz="2499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Note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By itself, any value entered into input() is stored as a string (str). So, even entering something like “123” into the input() prompt will give you “123” as a string, rather than 123 as an integer.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87775" y="3846322"/>
            <a:ext cx="8953525" cy="3997678"/>
          </a:xfrm>
          <a:custGeom>
            <a:avLst/>
            <a:gdLst/>
            <a:ahLst/>
            <a:cxnLst/>
            <a:rect r="r" b="b" t="t" l="l"/>
            <a:pathLst>
              <a:path h="3997678" w="8953525">
                <a:moveTo>
                  <a:pt x="0" y="0"/>
                </a:moveTo>
                <a:lnTo>
                  <a:pt x="8953525" y="0"/>
                </a:lnTo>
                <a:lnTo>
                  <a:pt x="8953525" y="3997678"/>
                </a:lnTo>
                <a:lnTo>
                  <a:pt x="0" y="399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98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1265" y="4649788"/>
            <a:ext cx="3673316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Operators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69774" y="928687"/>
            <a:ext cx="9389526" cy="264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2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 operator is simply a symbol that defines what action is to be done between 2 or more variables (can also be for a single variable).</a:t>
            </a:r>
          </a:p>
          <a:p>
            <a:pPr algn="l" marL="518160" indent="-259080" lvl="1">
              <a:lnSpc>
                <a:spcPts val="42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Works exactly like mathematical operators, so something like:</a:t>
            </a:r>
          </a:p>
          <a:p>
            <a:pPr algn="ctr">
              <a:lnSpc>
                <a:spcPts val="4200"/>
              </a:lnSpc>
            </a:pPr>
            <a:r>
              <a:rPr lang="en-US" b="true" sz="2400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print(1+2) </a:t>
            </a:r>
            <a:r>
              <a:rPr lang="en-US" sz="2400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would print </a:t>
            </a:r>
            <a:r>
              <a:rPr lang="en-US" b="true" sz="2400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9691" y="2028522"/>
            <a:ext cx="13948617" cy="7229778"/>
          </a:xfrm>
          <a:custGeom>
            <a:avLst/>
            <a:gdLst/>
            <a:ahLst/>
            <a:cxnLst/>
            <a:rect r="r" b="b" t="t" l="l"/>
            <a:pathLst>
              <a:path h="7229778" w="13948617">
                <a:moveTo>
                  <a:pt x="0" y="0"/>
                </a:moveTo>
                <a:lnTo>
                  <a:pt x="13948618" y="0"/>
                </a:lnTo>
                <a:lnTo>
                  <a:pt x="13948618" y="7229778"/>
                </a:lnTo>
                <a:lnTo>
                  <a:pt x="0" y="7229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07342" y="914400"/>
            <a:ext cx="3673316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Operators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6774" y="4649788"/>
            <a:ext cx="4102298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Types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01134" y="1717357"/>
            <a:ext cx="9389526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b="true" sz="2499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Definition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data type of a variable specifies the type of information/data that it can store. It also restricts the types of operations that can be performed on the variable.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01134" y="3516948"/>
            <a:ext cx="8825862" cy="490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b="true" sz="27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</a:t>
            </a:r>
            <a:r>
              <a:rPr lang="en-US" sz="27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Represents an integer (no decimal point), such as 100, 69, -1243, etc.</a:t>
            </a:r>
          </a:p>
          <a:p>
            <a:pPr algn="l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b="true" sz="27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float</a:t>
            </a:r>
            <a:r>
              <a:rPr lang="en-US" sz="27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Represents a decimal value, such as -6.9, 42.37, 0.11, 0.000012, etc.</a:t>
            </a:r>
          </a:p>
          <a:p>
            <a:pPr algn="l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b="true" sz="27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bool</a:t>
            </a:r>
            <a:r>
              <a:rPr lang="en-US" sz="27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Represents a True/False (1/0) value</a:t>
            </a:r>
          </a:p>
          <a:p>
            <a:pPr algn="l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b="true" sz="27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</a:t>
            </a:r>
            <a:r>
              <a:rPr lang="en-US" sz="27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Represents a string, such as “John”, “123”, “True”, “Python”. All strings are enclosed in quotes.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3451" y="2597282"/>
            <a:ext cx="13181098" cy="5777094"/>
          </a:xfrm>
          <a:custGeom>
            <a:avLst/>
            <a:gdLst/>
            <a:ahLst/>
            <a:cxnLst/>
            <a:rect r="r" b="b" t="t" l="l"/>
            <a:pathLst>
              <a:path h="5777094" w="13181098">
                <a:moveTo>
                  <a:pt x="0" y="0"/>
                </a:moveTo>
                <a:lnTo>
                  <a:pt x="13181098" y="0"/>
                </a:lnTo>
                <a:lnTo>
                  <a:pt x="13181098" y="5777094"/>
                </a:lnTo>
                <a:lnTo>
                  <a:pt x="0" y="5777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1" t="-4594" r="-1871" b="-392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90105" y="461962"/>
            <a:ext cx="8003262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Identifying data types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0117" y="2076353"/>
            <a:ext cx="10987765" cy="7181947"/>
          </a:xfrm>
          <a:custGeom>
            <a:avLst/>
            <a:gdLst/>
            <a:ahLst/>
            <a:cxnLst/>
            <a:rect r="r" b="b" t="t" l="l"/>
            <a:pathLst>
              <a:path h="7181947" w="10987765">
                <a:moveTo>
                  <a:pt x="0" y="0"/>
                </a:moveTo>
                <a:lnTo>
                  <a:pt x="10987766" y="0"/>
                </a:lnTo>
                <a:lnTo>
                  <a:pt x="10987766" y="7181947"/>
                </a:lnTo>
                <a:lnTo>
                  <a:pt x="0" y="7181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7079" y="914400"/>
            <a:ext cx="8833842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type related issues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58716" y="5668963"/>
            <a:ext cx="10758682" cy="3639047"/>
          </a:xfrm>
          <a:custGeom>
            <a:avLst/>
            <a:gdLst/>
            <a:ahLst/>
            <a:cxnLst/>
            <a:rect r="r" b="b" t="t" l="l"/>
            <a:pathLst>
              <a:path h="3639047" w="10758682">
                <a:moveTo>
                  <a:pt x="0" y="0"/>
                </a:moveTo>
                <a:lnTo>
                  <a:pt x="10758682" y="0"/>
                </a:lnTo>
                <a:lnTo>
                  <a:pt x="10758682" y="3639047"/>
                </a:lnTo>
                <a:lnTo>
                  <a:pt x="0" y="3639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0" t="-5174" r="-1728" b="-432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48101" y="4649788"/>
            <a:ext cx="477964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Type Casting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3294" y="1481137"/>
            <a:ext cx="9389526" cy="328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Changing the data type of a variable is called type casting.</a:t>
            </a:r>
          </a:p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Often times, the language itself would change data types whenever needed (such as changing an int to a float, or a bool to an int).</a:t>
            </a:r>
          </a:p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However, there are many cases where we might need to explicitly change the datatype of a variable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8803" y="4480521"/>
            <a:ext cx="13650395" cy="4911136"/>
          </a:xfrm>
          <a:custGeom>
            <a:avLst/>
            <a:gdLst/>
            <a:ahLst/>
            <a:cxnLst/>
            <a:rect r="r" b="b" t="t" l="l"/>
            <a:pathLst>
              <a:path h="4911136" w="13650395">
                <a:moveTo>
                  <a:pt x="0" y="0"/>
                </a:moveTo>
                <a:lnTo>
                  <a:pt x="13650394" y="0"/>
                </a:lnTo>
                <a:lnTo>
                  <a:pt x="13650394" y="4911136"/>
                </a:lnTo>
                <a:lnTo>
                  <a:pt x="0" y="4911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9" t="-4423" r="-1591" b="-309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92111" y="914400"/>
            <a:ext cx="4503777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Typecasting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49237" y="2014181"/>
            <a:ext cx="9389526" cy="22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we can see, we unintentionally performed string concatenation instead of normal addition.</a:t>
            </a:r>
          </a:p>
          <a:p>
            <a:pPr algn="ctr">
              <a:lnSpc>
                <a:spcPts val="4549"/>
              </a:lnSpc>
            </a:pP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This, obviously, is because the input() function returns a string, no matter what we type into it.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23154" y="3427752"/>
            <a:ext cx="13641692" cy="6137242"/>
          </a:xfrm>
          <a:custGeom>
            <a:avLst/>
            <a:gdLst/>
            <a:ahLst/>
            <a:cxnLst/>
            <a:rect r="r" b="b" t="t" l="l"/>
            <a:pathLst>
              <a:path h="6137242" w="13641692">
                <a:moveTo>
                  <a:pt x="0" y="0"/>
                </a:moveTo>
                <a:lnTo>
                  <a:pt x="13641692" y="0"/>
                </a:lnTo>
                <a:lnTo>
                  <a:pt x="13641692" y="6137242"/>
                </a:lnTo>
                <a:lnTo>
                  <a:pt x="0" y="6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0" t="-3270" r="-1226" b="-218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67277" y="914400"/>
            <a:ext cx="3753445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Typecasting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49237" y="1894226"/>
            <a:ext cx="9389526" cy="126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29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technique is called explicit typecasting, where the developer specifies the change of a data type.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060" y="4411306"/>
            <a:ext cx="7849582" cy="3381054"/>
          </a:xfrm>
          <a:custGeom>
            <a:avLst/>
            <a:gdLst/>
            <a:ahLst/>
            <a:cxnLst/>
            <a:rect r="r" b="b" t="t" l="l"/>
            <a:pathLst>
              <a:path h="3381054" w="7849582">
                <a:moveTo>
                  <a:pt x="0" y="0"/>
                </a:moveTo>
                <a:lnTo>
                  <a:pt x="7849582" y="0"/>
                </a:lnTo>
                <a:lnTo>
                  <a:pt x="7849582" y="3381055"/>
                </a:lnTo>
                <a:lnTo>
                  <a:pt x="0" y="338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4" t="-5641" r="-2430" b="-526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78282" y="5947118"/>
            <a:ext cx="8586177" cy="3690485"/>
          </a:xfrm>
          <a:custGeom>
            <a:avLst/>
            <a:gdLst/>
            <a:ahLst/>
            <a:cxnLst/>
            <a:rect r="r" b="b" t="t" l="l"/>
            <a:pathLst>
              <a:path h="3690485" w="8586177">
                <a:moveTo>
                  <a:pt x="0" y="0"/>
                </a:moveTo>
                <a:lnTo>
                  <a:pt x="8586177" y="0"/>
                </a:lnTo>
                <a:lnTo>
                  <a:pt x="8586177" y="3690485"/>
                </a:lnTo>
                <a:lnTo>
                  <a:pt x="0" y="3690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64" t="0" r="-151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11327" y="914400"/>
            <a:ext cx="466534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Type Hinting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90355" y="2014181"/>
            <a:ext cx="11160250" cy="217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Type hinting is a technique in Python to specify the data type that a variable is meant to be. </a:t>
            </a:r>
          </a:p>
          <a:p>
            <a:pPr algn="l">
              <a:lnSpc>
                <a:spcPts val="4374"/>
              </a:lnSpc>
            </a:pPr>
            <a:r>
              <a:rPr lang="en-US" b="true" sz="2499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Note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Unlike C/C++/Java, type hinting does NOT specify the actual data type of a variable, rather it shows the expected type of a variable.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69980" y="4576762"/>
            <a:ext cx="3462219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&lt;- Python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20239" y="7897136"/>
            <a:ext cx="205799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C++ -&gt;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8648" y="655220"/>
            <a:ext cx="10398205" cy="118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b="true" sz="68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Concepts To Be Covered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48248" y="2725819"/>
            <a:ext cx="286381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Variables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70773" y="5992633"/>
            <a:ext cx="341876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Types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1536" y="7627758"/>
            <a:ext cx="720197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Conditional Statements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45341" y="2725819"/>
            <a:ext cx="249102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Looping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7691" y="5994351"/>
            <a:ext cx="298632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33899" y="4359226"/>
            <a:ext cx="271391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Iterables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49545" y="4359226"/>
            <a:ext cx="306121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Operators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07743" y="7627758"/>
            <a:ext cx="596622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Exception Handling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7480" y="4649788"/>
            <a:ext cx="4240887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Conditional</a:t>
            </a:r>
          </a:p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Statements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43294" y="876300"/>
            <a:ext cx="9389526" cy="823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conditional statement is used to check something (a condition) and make a decision depending on whether the condition is True or False.</a:t>
            </a:r>
          </a:p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  <a:r>
              <a:rPr lang="en-US" sz="2699" spc="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Think of it like this: </a:t>
            </a: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You’re deciding whether to go outside. You look out the window:</a:t>
            </a:r>
          </a:p>
          <a:p>
            <a:pPr algn="l" marL="582928" indent="-291464" lvl="1">
              <a:lnSpc>
                <a:spcPts val="4724"/>
              </a:lnSpc>
              <a:buFont typeface="Arial"/>
              <a:buChar char="•"/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it’s raining, you’ll take an umbrella.</a:t>
            </a:r>
          </a:p>
          <a:p>
            <a:pPr algn="l" marL="582928" indent="-291464" lvl="1">
              <a:lnSpc>
                <a:spcPts val="4724"/>
              </a:lnSpc>
              <a:buFont typeface="Arial"/>
              <a:buChar char="•"/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Else (otherwise), you’ll just go outside without an umbrella.</a:t>
            </a:r>
          </a:p>
          <a:p>
            <a:pPr algn="l">
              <a:lnSpc>
                <a:spcPts val="4724"/>
              </a:lnSpc>
            </a:pPr>
            <a:r>
              <a:rPr lang="en-US" sz="2699" spc="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Another example could be: </a:t>
            </a:r>
          </a:p>
          <a:p>
            <a:pPr algn="l" marL="582928" indent="-291464" lvl="1">
              <a:lnSpc>
                <a:spcPts val="4724"/>
              </a:lnSpc>
              <a:buFont typeface="Arial"/>
              <a:buChar char="•"/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a student scores more than 85, they get an A+</a:t>
            </a:r>
          </a:p>
          <a:p>
            <a:pPr algn="l" marL="582928" indent="-291464" lvl="1">
              <a:lnSpc>
                <a:spcPts val="4724"/>
              </a:lnSpc>
              <a:buFont typeface="Arial"/>
              <a:buChar char="•"/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else if they score between 75-84, they get an A</a:t>
            </a:r>
          </a:p>
          <a:p>
            <a:pPr algn="l" marL="582928" indent="-291464" lvl="1">
              <a:lnSpc>
                <a:spcPts val="4724"/>
              </a:lnSpc>
              <a:buFont typeface="Arial"/>
              <a:buChar char="•"/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else if they score between 65-74, they get a B+</a:t>
            </a:r>
          </a:p>
          <a:p>
            <a:pPr algn="l">
              <a:lnSpc>
                <a:spcPts val="4724"/>
              </a:lnSpc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so 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97916" y="2157947"/>
            <a:ext cx="2525187" cy="1915622"/>
            <a:chOff x="0" y="0"/>
            <a:chExt cx="1262902" cy="9580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17061" y="174189"/>
              <a:ext cx="828780" cy="619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TEST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CONDITION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4038" y="5698702"/>
            <a:ext cx="2883656" cy="1171070"/>
            <a:chOff x="0" y="0"/>
            <a:chExt cx="812800" cy="3300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812800" cy="320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Ultra-Bold"/>
                  <a:ea typeface="JetBrains Mono Ultra-Bold"/>
                  <a:cs typeface="JetBrains Mono Ultra-Bold"/>
                  <a:sym typeface="JetBrains Mono Ultra-Bold"/>
                </a:rPr>
                <a:t>LOGIC FOR IF BLOCK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75559" y="5698702"/>
            <a:ext cx="2883656" cy="1171070"/>
            <a:chOff x="0" y="0"/>
            <a:chExt cx="812800" cy="3300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812800" cy="320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LOGIC FOR ELSE BLOCK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805866" y="4073569"/>
            <a:ext cx="1754643" cy="1625133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3560509" y="4073569"/>
            <a:ext cx="1856877" cy="1625133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572594" y="4991213"/>
            <a:ext cx="9668729" cy="4723466"/>
          </a:xfrm>
          <a:custGeom>
            <a:avLst/>
            <a:gdLst/>
            <a:ahLst/>
            <a:cxnLst/>
            <a:rect r="r" b="b" t="t" l="l"/>
            <a:pathLst>
              <a:path h="4723466" w="9668729">
                <a:moveTo>
                  <a:pt x="0" y="0"/>
                </a:moveTo>
                <a:lnTo>
                  <a:pt x="9668728" y="0"/>
                </a:lnTo>
                <a:lnTo>
                  <a:pt x="9668728" y="4723466"/>
                </a:lnTo>
                <a:lnTo>
                  <a:pt x="0" y="472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4" t="-3637" r="-2357" b="-363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23103" y="914400"/>
            <a:ext cx="864179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Conditional Statements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2411" y="4578653"/>
            <a:ext cx="1555505" cy="41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6"/>
              </a:lnSpc>
              <a:spcBef>
                <a:spcPct val="0"/>
              </a:spcBef>
            </a:pPr>
            <a:r>
              <a:rPr lang="en-US" b="true" sz="2426" strike="noStrike" u="non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True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23103" y="4620804"/>
            <a:ext cx="979981" cy="370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58"/>
              </a:lnSpc>
              <a:spcBef>
                <a:spcPct val="0"/>
              </a:spcBef>
            </a:pPr>
            <a:r>
              <a:rPr lang="en-US" b="true" sz="2572" strike="noStrike" u="non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False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51797" y="1977718"/>
            <a:ext cx="9389526" cy="281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599" spc="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Checking for conditions:</a:t>
            </a: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We use comparison operators, to check for equality.</a:t>
            </a:r>
          </a:p>
          <a:p>
            <a:pPr algn="l">
              <a:lnSpc>
                <a:spcPts val="4549"/>
              </a:lnSpc>
            </a:pPr>
            <a:r>
              <a:rPr lang="en-US" b="true" sz="25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Is Equal:</a:t>
            </a: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The “==” operator is used to check if two values are equal (a == b, would be True if a and b are equal, False otherwise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24324"/>
            <a:ext cx="9232637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Conditional Statements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35039" y="551553"/>
            <a:ext cx="2743663" cy="2081359"/>
            <a:chOff x="0" y="0"/>
            <a:chExt cx="1262902" cy="958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217061" y="174189"/>
              <a:ext cx="828780" cy="619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1ST CONDITION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135257" y="2790401"/>
            <a:ext cx="2743663" cy="2081359"/>
            <a:chOff x="0" y="0"/>
            <a:chExt cx="1262902" cy="958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217061" y="174189"/>
              <a:ext cx="828780" cy="619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2ND CONDITION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2516931" y="4872141"/>
            <a:ext cx="0" cy="815008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135257" y="5415239"/>
            <a:ext cx="2743663" cy="2081359"/>
            <a:chOff x="0" y="0"/>
            <a:chExt cx="1262902" cy="9580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217061" y="174189"/>
              <a:ext cx="828780" cy="619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N CONDIITON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3888644" y="1603343"/>
            <a:ext cx="71082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3878811" y="3856955"/>
            <a:ext cx="72065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3878702" y="6430045"/>
            <a:ext cx="720762" cy="1111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14599464" y="1086470"/>
            <a:ext cx="2659836" cy="1033747"/>
            <a:chOff x="0" y="0"/>
            <a:chExt cx="597490" cy="2322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7490" cy="232215"/>
            </a:xfrm>
            <a:custGeom>
              <a:avLst/>
              <a:gdLst/>
              <a:ahLst/>
              <a:cxnLst/>
              <a:rect r="r" b="b" t="t" l="l"/>
              <a:pathLst>
                <a:path h="232215" w="597490">
                  <a:moveTo>
                    <a:pt x="0" y="0"/>
                  </a:moveTo>
                  <a:lnTo>
                    <a:pt x="597490" y="0"/>
                  </a:lnTo>
                  <a:lnTo>
                    <a:pt x="597490" y="232215"/>
                  </a:lnTo>
                  <a:lnTo>
                    <a:pt x="0" y="232215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597490" cy="222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Ultra-Bold"/>
                  <a:ea typeface="JetBrains Mono Ultra-Bold"/>
                  <a:cs typeface="JetBrains Mono Ultra-Bold"/>
                  <a:sym typeface="JetBrains Mono Ultra-Bold"/>
                </a:rPr>
                <a:t>LOGIC FOR 1ST CONDITION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599464" y="3340082"/>
            <a:ext cx="2659836" cy="1033747"/>
            <a:chOff x="0" y="0"/>
            <a:chExt cx="597490" cy="2322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7490" cy="232215"/>
            </a:xfrm>
            <a:custGeom>
              <a:avLst/>
              <a:gdLst/>
              <a:ahLst/>
              <a:cxnLst/>
              <a:rect r="r" b="b" t="t" l="l"/>
              <a:pathLst>
                <a:path h="232215" w="597490">
                  <a:moveTo>
                    <a:pt x="0" y="0"/>
                  </a:moveTo>
                  <a:lnTo>
                    <a:pt x="597490" y="0"/>
                  </a:lnTo>
                  <a:lnTo>
                    <a:pt x="597490" y="232215"/>
                  </a:lnTo>
                  <a:lnTo>
                    <a:pt x="0" y="232215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597490" cy="222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Ultra-Bold"/>
                  <a:ea typeface="JetBrains Mono Ultra-Bold"/>
                  <a:cs typeface="JetBrains Mono Ultra-Bold"/>
                  <a:sym typeface="JetBrains Mono Ultra-Bold"/>
                </a:rPr>
                <a:t>LOGIC FOR 2ND CONDITION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599464" y="5913171"/>
            <a:ext cx="2659836" cy="1033747"/>
            <a:chOff x="0" y="0"/>
            <a:chExt cx="597490" cy="2322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97490" cy="232215"/>
            </a:xfrm>
            <a:custGeom>
              <a:avLst/>
              <a:gdLst/>
              <a:ahLst/>
              <a:cxnLst/>
              <a:rect r="r" b="b" t="t" l="l"/>
              <a:pathLst>
                <a:path h="232215" w="597490">
                  <a:moveTo>
                    <a:pt x="0" y="0"/>
                  </a:moveTo>
                  <a:lnTo>
                    <a:pt x="597490" y="0"/>
                  </a:lnTo>
                  <a:lnTo>
                    <a:pt x="597490" y="232215"/>
                  </a:lnTo>
                  <a:lnTo>
                    <a:pt x="0" y="232215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597490" cy="222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Ultra-Bold"/>
                  <a:ea typeface="JetBrains Mono Ultra-Bold"/>
                  <a:cs typeface="JetBrains Mono Ultra-Bold"/>
                  <a:sym typeface="JetBrains Mono Ultra-Bold"/>
                </a:rPr>
                <a:t>LOGIC FOR NTH CONDITION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135039" y="7654087"/>
            <a:ext cx="2743663" cy="2081359"/>
            <a:chOff x="0" y="0"/>
            <a:chExt cx="1262902" cy="9580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217061" y="174189"/>
              <a:ext cx="828780" cy="619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ELSE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13878702" y="8689212"/>
            <a:ext cx="720535" cy="555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14599464" y="8167454"/>
            <a:ext cx="2659836" cy="1538271"/>
            <a:chOff x="0" y="0"/>
            <a:chExt cx="597490" cy="34554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97490" cy="345548"/>
            </a:xfrm>
            <a:custGeom>
              <a:avLst/>
              <a:gdLst/>
              <a:ahLst/>
              <a:cxnLst/>
              <a:rect r="r" b="b" t="t" l="l"/>
              <a:pathLst>
                <a:path h="345548" w="597490">
                  <a:moveTo>
                    <a:pt x="0" y="0"/>
                  </a:moveTo>
                  <a:lnTo>
                    <a:pt x="597490" y="0"/>
                  </a:lnTo>
                  <a:lnTo>
                    <a:pt x="597490" y="345548"/>
                  </a:lnTo>
                  <a:lnTo>
                    <a:pt x="0" y="345548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597490" cy="336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FFFFF"/>
                  </a:solidFill>
                  <a:latin typeface="JetBrains Mono Ultra-Bold"/>
                  <a:ea typeface="JetBrains Mono Ultra-Bold"/>
                  <a:cs typeface="JetBrains Mono Ultra-Bold"/>
                  <a:sym typeface="JetBrains Mono Ultra-Bold"/>
                </a:rPr>
                <a:t>LOGIC TO BE DONE IF ALL CONDITIONS ARE FALSE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5328082"/>
            <a:ext cx="9389526" cy="23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can also have any number of conditions to check. This is known as a ladder, since the way we check for the conditions one by one represents descending from a ladder, one step (condition) at a time.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0923" y="2254435"/>
            <a:ext cx="8398377" cy="7256826"/>
          </a:xfrm>
          <a:custGeom>
            <a:avLst/>
            <a:gdLst/>
            <a:ahLst/>
            <a:cxnLst/>
            <a:rect r="r" b="b" t="t" l="l"/>
            <a:pathLst>
              <a:path h="7256826" w="8398377">
                <a:moveTo>
                  <a:pt x="0" y="0"/>
                </a:moveTo>
                <a:lnTo>
                  <a:pt x="8398377" y="0"/>
                </a:lnTo>
                <a:lnTo>
                  <a:pt x="8398377" y="7256826"/>
                </a:lnTo>
                <a:lnTo>
                  <a:pt x="0" y="725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1" t="-1859" r="-17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3103" y="914400"/>
            <a:ext cx="864179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Conditional Statements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11560"/>
            <a:ext cx="7267322" cy="715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check for multiple conditions, we use the </a:t>
            </a: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elif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keyword.</a:t>
            </a:r>
          </a:p>
          <a:p>
            <a:pPr algn="l">
              <a:lnSpc>
                <a:spcPts val="4374"/>
              </a:lnSpc>
            </a:pP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elif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is just short for “else if”. This can be seen in the Python code for our student grade calculator.</a:t>
            </a:r>
          </a:p>
          <a:p>
            <a:pPr algn="l">
              <a:lnSpc>
                <a:spcPts val="4374"/>
              </a:lnSpc>
            </a:pPr>
          </a:p>
          <a:p>
            <a:pPr algn="l">
              <a:lnSpc>
                <a:spcPts val="4374"/>
              </a:lnSpc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Other comparison operators:</a:t>
            </a:r>
          </a:p>
          <a:p>
            <a:pPr algn="l">
              <a:lnSpc>
                <a:spcPts val="4374"/>
              </a:lnSpc>
            </a:pP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Greater Than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</a:t>
            </a: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‘&gt;’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operator. So, </a:t>
            </a: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5 &gt; 4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would return </a:t>
            </a: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True</a:t>
            </a:r>
          </a:p>
          <a:p>
            <a:pPr algn="l">
              <a:lnSpc>
                <a:spcPts val="4374"/>
              </a:lnSpc>
            </a:pP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Lesser Than: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The </a:t>
            </a: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‘&lt;’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operator. So, </a:t>
            </a: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4 &lt; 5 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would return </a:t>
            </a:r>
            <a:r>
              <a:rPr lang="en-US" sz="2499" spc="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True</a:t>
            </a:r>
          </a:p>
          <a:p>
            <a:pPr algn="l">
              <a:lnSpc>
                <a:spcPts val="4374"/>
              </a:lnSpc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can also combine these 2 operators with the “=” sign, to get &gt;= (Greater than or Equal To), and  &lt;= (Lesser Than or Equal To)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94286" y="4657130"/>
            <a:ext cx="12499427" cy="4601170"/>
          </a:xfrm>
          <a:custGeom>
            <a:avLst/>
            <a:gdLst/>
            <a:ahLst/>
            <a:cxnLst/>
            <a:rect r="r" b="b" t="t" l="l"/>
            <a:pathLst>
              <a:path h="4601170" w="12499427">
                <a:moveTo>
                  <a:pt x="0" y="0"/>
                </a:moveTo>
                <a:lnTo>
                  <a:pt x="12499428" y="0"/>
                </a:lnTo>
                <a:lnTo>
                  <a:pt x="12499428" y="4601170"/>
                </a:lnTo>
                <a:lnTo>
                  <a:pt x="0" y="4601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8" t="-4846" r="-1845" b="-434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30449" y="914400"/>
            <a:ext cx="9827101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Conditional Statements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53595" y="1966512"/>
            <a:ext cx="10780809" cy="23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Booleans are particularly helpful when it comes to conditional statements.</a:t>
            </a:r>
          </a:p>
          <a:p>
            <a:pPr algn="ctr">
              <a:lnSpc>
                <a:spcPts val="4724"/>
              </a:lnSpc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 matter what a condition might be, in the end it is evaluated (broken down) to either True or False.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9684" y="4649788"/>
            <a:ext cx="3256479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Iterables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43294" y="1481137"/>
            <a:ext cx="9389526" cy="796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454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 iterable is simply an object over which you can loop over (iterate).</a:t>
            </a:r>
          </a:p>
          <a:p>
            <a:pPr algn="l" marL="561339" indent="-280669" lvl="1">
              <a:lnSpc>
                <a:spcPts val="454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the simplest terms, an iterable represents a collection of items, like how a shopping list contains a collection/group of items you wish to buy.</a:t>
            </a:r>
          </a:p>
          <a:p>
            <a:pPr algn="l">
              <a:lnSpc>
                <a:spcPts val="4549"/>
              </a:lnSpc>
            </a:pPr>
            <a:r>
              <a:rPr lang="en-US" sz="2599" spc="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Python has a rich collection of iterable data types, including:</a:t>
            </a:r>
          </a:p>
          <a:p>
            <a:pPr algn="l" marL="561339" indent="-280669" lvl="1">
              <a:lnSpc>
                <a:spcPts val="4549"/>
              </a:lnSpc>
              <a:buFont typeface="Arial"/>
              <a:buChar char="•"/>
            </a:pPr>
            <a:r>
              <a:rPr lang="en-US" b="true" sz="25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List</a:t>
            </a: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[1,2,”abc”, True, 12.3]</a:t>
            </a:r>
          </a:p>
          <a:p>
            <a:pPr algn="l" marL="561339" indent="-280669" lvl="1">
              <a:lnSpc>
                <a:spcPts val="4549"/>
              </a:lnSpc>
              <a:buFont typeface="Arial"/>
              <a:buChar char="•"/>
            </a:pPr>
            <a:r>
              <a:rPr lang="en-US" b="true" sz="25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Tuple</a:t>
            </a: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(1,2,”xyz”, 12.9)</a:t>
            </a:r>
          </a:p>
          <a:p>
            <a:pPr algn="l" marL="561339" indent="-280669" lvl="1">
              <a:lnSpc>
                <a:spcPts val="4549"/>
              </a:lnSpc>
              <a:buFont typeface="Arial"/>
              <a:buChar char="•"/>
            </a:pPr>
            <a:r>
              <a:rPr lang="en-US" b="true" sz="25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Set</a:t>
            </a: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{1,2,3}</a:t>
            </a:r>
          </a:p>
          <a:p>
            <a:pPr algn="l" marL="561339" indent="-280669" lvl="1">
              <a:lnSpc>
                <a:spcPts val="4549"/>
              </a:lnSpc>
              <a:buFont typeface="Arial"/>
              <a:buChar char="•"/>
            </a:pPr>
            <a:r>
              <a:rPr lang="en-US" b="true" sz="25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Dictionary</a:t>
            </a: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{”key” : “value”, “age” : 19, “name” : “John”}</a:t>
            </a:r>
          </a:p>
          <a:p>
            <a:pPr algn="l">
              <a:lnSpc>
                <a:spcPts val="4549"/>
              </a:lnSpc>
            </a:pPr>
          </a:p>
          <a:p>
            <a:pPr algn="l">
              <a:lnSpc>
                <a:spcPts val="4549"/>
              </a:lnSpc>
            </a:pP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Iterables allow us to store multiple values under a single variable name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24739" y="1970726"/>
            <a:ext cx="12238523" cy="7582695"/>
          </a:xfrm>
          <a:custGeom>
            <a:avLst/>
            <a:gdLst/>
            <a:ahLst/>
            <a:cxnLst/>
            <a:rect r="r" b="b" t="t" l="l"/>
            <a:pathLst>
              <a:path h="7582695" w="12238523">
                <a:moveTo>
                  <a:pt x="0" y="0"/>
                </a:moveTo>
                <a:lnTo>
                  <a:pt x="12238522" y="0"/>
                </a:lnTo>
                <a:lnTo>
                  <a:pt x="12238522" y="7582695"/>
                </a:lnTo>
                <a:lnTo>
                  <a:pt x="0" y="7582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8" t="-2099" r="-1223" b="-209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87045" y="914400"/>
            <a:ext cx="271391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Iterables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00928" y="3267828"/>
            <a:ext cx="10662478" cy="5408977"/>
          </a:xfrm>
          <a:custGeom>
            <a:avLst/>
            <a:gdLst/>
            <a:ahLst/>
            <a:cxnLst/>
            <a:rect r="r" b="b" t="t" l="l"/>
            <a:pathLst>
              <a:path h="5408977" w="10662478">
                <a:moveTo>
                  <a:pt x="0" y="0"/>
                </a:moveTo>
                <a:lnTo>
                  <a:pt x="10662478" y="0"/>
                </a:lnTo>
                <a:lnTo>
                  <a:pt x="10662478" y="5408978"/>
                </a:lnTo>
                <a:lnTo>
                  <a:pt x="0" y="5408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5" t="-5191" r="-2075" b="-485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8642" y="4576762"/>
            <a:ext cx="3256479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Iterables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37404" y="2125094"/>
            <a:ext cx="9389526" cy="5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27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Accessing an element in an iterable is fairly simple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4996" y="3331102"/>
            <a:ext cx="11074343" cy="5522001"/>
          </a:xfrm>
          <a:custGeom>
            <a:avLst/>
            <a:gdLst/>
            <a:ahLst/>
            <a:cxnLst/>
            <a:rect r="r" b="b" t="t" l="l"/>
            <a:pathLst>
              <a:path h="5522001" w="11074343">
                <a:moveTo>
                  <a:pt x="0" y="0"/>
                </a:moveTo>
                <a:lnTo>
                  <a:pt x="11074343" y="0"/>
                </a:lnTo>
                <a:lnTo>
                  <a:pt x="11074343" y="5522001"/>
                </a:lnTo>
                <a:lnTo>
                  <a:pt x="0" y="5522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66482" y="4576762"/>
            <a:ext cx="3256479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Iterables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37404" y="2125094"/>
            <a:ext cx="9389526" cy="57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27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Accessing an element in an iterable is fairly simple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9811" y="1926259"/>
            <a:ext cx="13708378" cy="7151204"/>
          </a:xfrm>
          <a:custGeom>
            <a:avLst/>
            <a:gdLst/>
            <a:ahLst/>
            <a:cxnLst/>
            <a:rect r="r" b="b" t="t" l="l"/>
            <a:pathLst>
              <a:path h="7151204" w="13708378">
                <a:moveTo>
                  <a:pt x="0" y="0"/>
                </a:moveTo>
                <a:lnTo>
                  <a:pt x="13708378" y="0"/>
                </a:lnTo>
                <a:lnTo>
                  <a:pt x="13708378" y="7151204"/>
                </a:lnTo>
                <a:lnTo>
                  <a:pt x="0" y="715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87045" y="914400"/>
            <a:ext cx="271391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Iterables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3831" y="4649788"/>
            <a:ext cx="452818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69774" y="1253807"/>
            <a:ext cx="9389526" cy="825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4"/>
              </a:lnSpc>
            </a:pPr>
            <a:r>
              <a:rPr lang="en-US" sz="28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Python is a popular high-level, general purpose language known for its readability and exceptional versatility in different domains of science and engineering.</a:t>
            </a:r>
          </a:p>
          <a:p>
            <a:pPr algn="l">
              <a:lnSpc>
                <a:spcPts val="5074"/>
              </a:lnSpc>
            </a:pPr>
          </a:p>
          <a:p>
            <a:pPr algn="l">
              <a:lnSpc>
                <a:spcPts val="5074"/>
              </a:lnSpc>
            </a:pPr>
            <a:r>
              <a:rPr lang="en-US" sz="2899" spc="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Let’s break down what this definition means:</a:t>
            </a:r>
          </a:p>
          <a:p>
            <a:pPr algn="l" marL="626107" indent="-313054" lvl="1">
              <a:lnSpc>
                <a:spcPts val="5074"/>
              </a:lnSpc>
              <a:buFont typeface="Arial"/>
              <a:buChar char="•"/>
            </a:pPr>
            <a:r>
              <a:rPr lang="en-US" b="true" sz="28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High-Level: </a:t>
            </a:r>
            <a:r>
              <a:rPr lang="en-US" sz="28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Syntax is much closer to human readable langauge (English), when compared to C or Java</a:t>
            </a:r>
          </a:p>
          <a:p>
            <a:pPr algn="l" marL="626107" indent="-313054" lvl="1">
              <a:lnSpc>
                <a:spcPts val="5074"/>
              </a:lnSpc>
              <a:buFont typeface="Arial"/>
              <a:buChar char="•"/>
            </a:pPr>
            <a:r>
              <a:rPr lang="en-US" b="true" sz="2899" spc="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General Purpose</a:t>
            </a:r>
            <a:r>
              <a:rPr lang="en-US" sz="28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Not restricted to specific applications, can be used for scripting a wide variety of tasks, from web development to machine learning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74172" y="2723847"/>
            <a:ext cx="9558647" cy="6820589"/>
          </a:xfrm>
          <a:custGeom>
            <a:avLst/>
            <a:gdLst/>
            <a:ahLst/>
            <a:cxnLst/>
            <a:rect r="r" b="b" t="t" l="l"/>
            <a:pathLst>
              <a:path h="6820589" w="9558647">
                <a:moveTo>
                  <a:pt x="0" y="0"/>
                </a:moveTo>
                <a:lnTo>
                  <a:pt x="9558648" y="0"/>
                </a:lnTo>
                <a:lnTo>
                  <a:pt x="9558648" y="6820589"/>
                </a:lnTo>
                <a:lnTo>
                  <a:pt x="0" y="6820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90" t="0" r="-5865" b="-951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6211" y="4649788"/>
            <a:ext cx="3583424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3294" y="885825"/>
            <a:ext cx="9389526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b="true" sz="2499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 function is a set of instructions that we can reuse again and again, to save us time and effort that would otherwise go in rewriting the same thing again and again.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7015" y="1642649"/>
            <a:ext cx="10293971" cy="8015665"/>
          </a:xfrm>
          <a:custGeom>
            <a:avLst/>
            <a:gdLst/>
            <a:ahLst/>
            <a:cxnLst/>
            <a:rect r="r" b="b" t="t" l="l"/>
            <a:pathLst>
              <a:path h="8015665" w="10293971">
                <a:moveTo>
                  <a:pt x="0" y="0"/>
                </a:moveTo>
                <a:lnTo>
                  <a:pt x="10293970" y="0"/>
                </a:lnTo>
                <a:lnTo>
                  <a:pt x="10293970" y="8015665"/>
                </a:lnTo>
                <a:lnTo>
                  <a:pt x="0" y="801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6" t="-1676" r="-1305" b="-223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50837" y="534988"/>
            <a:ext cx="298632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68986" y="3934778"/>
            <a:ext cx="9690314" cy="5804514"/>
          </a:xfrm>
          <a:custGeom>
            <a:avLst/>
            <a:gdLst/>
            <a:ahLst/>
            <a:cxnLst/>
            <a:rect r="r" b="b" t="t" l="l"/>
            <a:pathLst>
              <a:path h="5804514" w="9690314">
                <a:moveTo>
                  <a:pt x="0" y="0"/>
                </a:moveTo>
                <a:lnTo>
                  <a:pt x="9690314" y="0"/>
                </a:lnTo>
                <a:lnTo>
                  <a:pt x="9690314" y="5804514"/>
                </a:lnTo>
                <a:lnTo>
                  <a:pt x="0" y="5804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3" t="-3515" r="-1871" b="-273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6211" y="4649788"/>
            <a:ext cx="3583424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43294" y="885825"/>
            <a:ext cx="9389526" cy="339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Return: The ‘</a:t>
            </a:r>
            <a:r>
              <a:rPr lang="en-US" sz="2599" spc="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return</a:t>
            </a: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’ keyword in Python is used to define the value that a function gives once it’s done working. </a:t>
            </a:r>
          </a:p>
          <a:p>
            <a:pPr algn="l">
              <a:lnSpc>
                <a:spcPts val="4549"/>
              </a:lnSpc>
            </a:pPr>
            <a:r>
              <a:rPr lang="en-US" sz="25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a more concise way, the value (if any) that a function returns to the place where it was called from originally.</a:t>
            </a:r>
          </a:p>
          <a:p>
            <a:pPr algn="l">
              <a:lnSpc>
                <a:spcPts val="4549"/>
              </a:lnSpc>
            </a:pPr>
            <a:r>
              <a:rPr lang="en-US" sz="2599" spc="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Note: A function returns None by default.</a:t>
            </a:r>
          </a:p>
          <a:p>
            <a:pPr algn="l">
              <a:lnSpc>
                <a:spcPts val="454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7809" y="2320648"/>
            <a:ext cx="11552382" cy="6937652"/>
          </a:xfrm>
          <a:custGeom>
            <a:avLst/>
            <a:gdLst/>
            <a:ahLst/>
            <a:cxnLst/>
            <a:rect r="r" b="b" t="t" l="l"/>
            <a:pathLst>
              <a:path h="6937652" w="11552382">
                <a:moveTo>
                  <a:pt x="0" y="0"/>
                </a:moveTo>
                <a:lnTo>
                  <a:pt x="11552382" y="0"/>
                </a:lnTo>
                <a:lnTo>
                  <a:pt x="11552382" y="6937652"/>
                </a:lnTo>
                <a:lnTo>
                  <a:pt x="0" y="6937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7" t="-2703" r="-1623" b="-231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52288" y="914400"/>
            <a:ext cx="3583424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70160" y="914400"/>
            <a:ext cx="334768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Exceptions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783072" y="1968932"/>
            <a:ext cx="12721857" cy="7634117"/>
          </a:xfrm>
          <a:custGeom>
            <a:avLst/>
            <a:gdLst/>
            <a:ahLst/>
            <a:cxnLst/>
            <a:rect r="r" b="b" t="t" l="l"/>
            <a:pathLst>
              <a:path h="7634117" w="12721857">
                <a:moveTo>
                  <a:pt x="0" y="0"/>
                </a:moveTo>
                <a:lnTo>
                  <a:pt x="12721856" y="0"/>
                </a:lnTo>
                <a:lnTo>
                  <a:pt x="12721856" y="7634117"/>
                </a:lnTo>
                <a:lnTo>
                  <a:pt x="0" y="7634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6" t="-2317" r="-1047" b="-2317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81913" y="4410418"/>
            <a:ext cx="9585870" cy="4631640"/>
          </a:xfrm>
          <a:custGeom>
            <a:avLst/>
            <a:gdLst/>
            <a:ahLst/>
            <a:cxnLst/>
            <a:rect r="r" b="b" t="t" l="l"/>
            <a:pathLst>
              <a:path h="4631640" w="9585870">
                <a:moveTo>
                  <a:pt x="0" y="0"/>
                </a:moveTo>
                <a:lnTo>
                  <a:pt x="9585870" y="0"/>
                </a:lnTo>
                <a:lnTo>
                  <a:pt x="9585870" y="4631640"/>
                </a:lnTo>
                <a:lnTo>
                  <a:pt x="0" y="4631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2" t="-4190" r="-2390" b="-419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7636" y="4649788"/>
            <a:ext cx="3640574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Exception</a:t>
            </a:r>
          </a:p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Handling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80085" y="1881658"/>
            <a:ext cx="9389526" cy="217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Exception handling in Python is a way to handle errors that occur during the execution of a program, without crashing the program. Instead of stopping when an error happens, you can "catch" the error and decide what to do next.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2800" y="1942958"/>
            <a:ext cx="12742400" cy="7315342"/>
          </a:xfrm>
          <a:custGeom>
            <a:avLst/>
            <a:gdLst/>
            <a:ahLst/>
            <a:cxnLst/>
            <a:rect r="r" b="b" t="t" l="l"/>
            <a:pathLst>
              <a:path h="7315342" w="12742400">
                <a:moveTo>
                  <a:pt x="0" y="0"/>
                </a:moveTo>
                <a:lnTo>
                  <a:pt x="12742400" y="0"/>
                </a:lnTo>
                <a:lnTo>
                  <a:pt x="12742400" y="7315342"/>
                </a:lnTo>
                <a:lnTo>
                  <a:pt x="0" y="7315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5" t="-3638" r="-1793" b="-312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60889" y="914400"/>
            <a:ext cx="596622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Exception Handling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76563" y="914400"/>
            <a:ext cx="7134873" cy="93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6"/>
              </a:lnSpc>
              <a:spcBef>
                <a:spcPct val="0"/>
              </a:spcBef>
            </a:pPr>
            <a:r>
              <a:rPr lang="en-US" b="true" sz="539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Your Topic Goes Here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738442" y="2552023"/>
            <a:ext cx="3066154" cy="2326003"/>
            <a:chOff x="0" y="0"/>
            <a:chExt cx="1262902" cy="958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2902" cy="958045"/>
            </a:xfrm>
            <a:custGeom>
              <a:avLst/>
              <a:gdLst/>
              <a:ahLst/>
              <a:cxnLst/>
              <a:rect r="r" b="b" t="t" l="l"/>
              <a:pathLst>
                <a:path h="958045" w="1262902">
                  <a:moveTo>
                    <a:pt x="631451" y="0"/>
                  </a:moveTo>
                  <a:lnTo>
                    <a:pt x="1262902" y="479023"/>
                  </a:lnTo>
                  <a:lnTo>
                    <a:pt x="631451" y="958045"/>
                  </a:lnTo>
                  <a:lnTo>
                    <a:pt x="0" y="479023"/>
                  </a:lnTo>
                  <a:lnTo>
                    <a:pt x="631451" y="0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217061" y="174189"/>
              <a:ext cx="828780" cy="619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TEST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CONDITION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99196" y="5705655"/>
            <a:ext cx="3501417" cy="1421947"/>
            <a:chOff x="0" y="0"/>
            <a:chExt cx="812800" cy="3300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812800" cy="320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JetBrains Mono Ultra-Bold"/>
                  <a:ea typeface="JetBrains Mono Ultra-Bold"/>
                  <a:cs typeface="JetBrains Mono Ultra-Bold"/>
                  <a:sym typeface="JetBrains Mono Ultra-Bold"/>
                </a:rPr>
                <a:t>IF BLOCK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99196" y="8087581"/>
            <a:ext cx="3501417" cy="1421947"/>
            <a:chOff x="0" y="0"/>
            <a:chExt cx="812800" cy="3300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30083"/>
            </a:xfrm>
            <a:custGeom>
              <a:avLst/>
              <a:gdLst/>
              <a:ahLst/>
              <a:cxnLst/>
              <a:rect r="r" b="b" t="t" l="l"/>
              <a:pathLst>
                <a:path h="33008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083"/>
                  </a:lnTo>
                  <a:lnTo>
                    <a:pt x="0" y="330083"/>
                  </a:lnTo>
                  <a:close/>
                </a:path>
              </a:pathLst>
            </a:custGeom>
            <a:solidFill>
              <a:srgbClr val="9D00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812800" cy="320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JetBrains Mono Ultra-Bold"/>
                  <a:ea typeface="JetBrains Mono Ultra-Bold"/>
                  <a:cs typeface="JetBrains Mono Ultra-Bold"/>
                  <a:sym typeface="JetBrains Mono Ultra-Bold"/>
                </a:rPr>
                <a:t>STATEMENTS AFTER </a:t>
              </a:r>
            </a:p>
            <a:p>
              <a:pPr algn="ctr" marL="0" indent="0" lvl="0">
                <a:lnSpc>
                  <a:spcPts val="2668"/>
                </a:lnSpc>
                <a:spcBef>
                  <a:spcPct val="0"/>
                </a:spcBef>
              </a:pPr>
              <a:r>
                <a:rPr lang="en-US" b="true" sz="2300" strike="noStrike" u="none">
                  <a:solidFill>
                    <a:srgbClr val="FFFFFF"/>
                  </a:solidFill>
                  <a:latin typeface="JetBrains Mono Ultra-Bold"/>
                  <a:ea typeface="JetBrains Mono Ultra-Bold"/>
                  <a:cs typeface="JetBrains Mono Ultra-Bold"/>
                  <a:sym typeface="JetBrains Mono Ultra-Bold"/>
                </a:rPr>
                <a:t>IF BLOCK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8249905" y="4878026"/>
            <a:ext cx="21614" cy="8276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8206678" y="7125772"/>
            <a:ext cx="0" cy="96180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H="true">
            <a:off x="8206645" y="7595869"/>
            <a:ext cx="35629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8033981" y="4983323"/>
            <a:ext cx="1576337" cy="41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True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91473" y="3173946"/>
            <a:ext cx="936649" cy="36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7"/>
              </a:lnSpc>
              <a:spcBef>
                <a:spcPct val="0"/>
              </a:spcBef>
            </a:pPr>
            <a:r>
              <a:rPr lang="en-US" b="true" sz="2458" strike="noStrike" u="none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False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11753052" y="3743408"/>
            <a:ext cx="16523" cy="387138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9804596" y="3734074"/>
            <a:ext cx="1984029" cy="1866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69774" y="1263332"/>
            <a:ext cx="9389526" cy="645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Python, being high-level, abstracts away (or simplifies) a lot of work for programmers. This makes it much simpler to understand, and a lot harder to make critical mistakes.</a:t>
            </a:r>
          </a:p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  <a:r>
              <a:rPr lang="en-US" sz="2699" spc="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its innumerable libraries, Python allows for swift development of software in various domains, including:</a:t>
            </a:r>
          </a:p>
          <a:p>
            <a:pPr algn="l">
              <a:lnSpc>
                <a:spcPts val="4724"/>
              </a:lnSpc>
            </a:pPr>
            <a:r>
              <a:rPr lang="en-US" sz="2699" spc="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Machine Learning and Artificial Intelligence:</a:t>
            </a:r>
          </a:p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</a:p>
          <a:p>
            <a:pPr algn="l">
              <a:lnSpc>
                <a:spcPts val="4724"/>
              </a:lnSpc>
            </a:pPr>
            <a:r>
              <a:rPr lang="en-US" sz="2699" spc="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Web Development                                 Data Scraping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869774" y="5524284"/>
            <a:ext cx="1200403" cy="1285787"/>
          </a:xfrm>
          <a:custGeom>
            <a:avLst/>
            <a:gdLst/>
            <a:ahLst/>
            <a:cxnLst/>
            <a:rect r="r" b="b" t="t" l="l"/>
            <a:pathLst>
              <a:path h="1285787" w="1200403">
                <a:moveTo>
                  <a:pt x="0" y="0"/>
                </a:moveTo>
                <a:lnTo>
                  <a:pt x="1200403" y="0"/>
                </a:lnTo>
                <a:lnTo>
                  <a:pt x="1200403" y="1285788"/>
                </a:lnTo>
                <a:lnTo>
                  <a:pt x="0" y="1285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68596" y="5524284"/>
            <a:ext cx="2385196" cy="1686278"/>
          </a:xfrm>
          <a:custGeom>
            <a:avLst/>
            <a:gdLst/>
            <a:ahLst/>
            <a:cxnLst/>
            <a:rect r="r" b="b" t="t" l="l"/>
            <a:pathLst>
              <a:path h="1686278" w="2385196">
                <a:moveTo>
                  <a:pt x="0" y="0"/>
                </a:moveTo>
                <a:lnTo>
                  <a:pt x="2385196" y="0"/>
                </a:lnTo>
                <a:lnTo>
                  <a:pt x="2385196" y="1686279"/>
                </a:lnTo>
                <a:lnTo>
                  <a:pt x="0" y="1686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9774" y="7906854"/>
            <a:ext cx="2615132" cy="912256"/>
          </a:xfrm>
          <a:custGeom>
            <a:avLst/>
            <a:gdLst/>
            <a:ahLst/>
            <a:cxnLst/>
            <a:rect r="r" b="b" t="t" l="l"/>
            <a:pathLst>
              <a:path h="912256" w="2615132">
                <a:moveTo>
                  <a:pt x="0" y="0"/>
                </a:moveTo>
                <a:lnTo>
                  <a:pt x="2615133" y="0"/>
                </a:lnTo>
                <a:lnTo>
                  <a:pt x="2615133" y="912255"/>
                </a:lnTo>
                <a:lnTo>
                  <a:pt x="0" y="91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96354" y="7906854"/>
            <a:ext cx="876403" cy="912256"/>
          </a:xfrm>
          <a:custGeom>
            <a:avLst/>
            <a:gdLst/>
            <a:ahLst/>
            <a:cxnLst/>
            <a:rect r="r" b="b" t="t" l="l"/>
            <a:pathLst>
              <a:path h="912256" w="876403">
                <a:moveTo>
                  <a:pt x="0" y="0"/>
                </a:moveTo>
                <a:lnTo>
                  <a:pt x="876403" y="0"/>
                </a:lnTo>
                <a:lnTo>
                  <a:pt x="876403" y="912255"/>
                </a:lnTo>
                <a:lnTo>
                  <a:pt x="0" y="912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17716" y="5668963"/>
            <a:ext cx="2116839" cy="1141109"/>
          </a:xfrm>
          <a:custGeom>
            <a:avLst/>
            <a:gdLst/>
            <a:ahLst/>
            <a:cxnLst/>
            <a:rect r="r" b="b" t="t" l="l"/>
            <a:pathLst>
              <a:path h="1141109" w="2116839">
                <a:moveTo>
                  <a:pt x="0" y="0"/>
                </a:moveTo>
                <a:lnTo>
                  <a:pt x="2116839" y="0"/>
                </a:lnTo>
                <a:lnTo>
                  <a:pt x="2116839" y="1141109"/>
                </a:lnTo>
                <a:lnTo>
                  <a:pt x="0" y="1141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73831" y="4649788"/>
            <a:ext cx="452818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16889" y="2967878"/>
            <a:ext cx="9389526" cy="5110069"/>
          </a:xfrm>
          <a:custGeom>
            <a:avLst/>
            <a:gdLst/>
            <a:ahLst/>
            <a:cxnLst/>
            <a:rect r="r" b="b" t="t" l="l"/>
            <a:pathLst>
              <a:path h="5110069" w="9389526">
                <a:moveTo>
                  <a:pt x="0" y="0"/>
                </a:moveTo>
                <a:lnTo>
                  <a:pt x="9389526" y="0"/>
                </a:lnTo>
                <a:lnTo>
                  <a:pt x="9389526" y="5110069"/>
                </a:lnTo>
                <a:lnTo>
                  <a:pt x="0" y="5110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2535" y="4649788"/>
            <a:ext cx="7170777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Your First Python Script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16889" y="1775422"/>
            <a:ext cx="9389526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b="true" sz="2499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Let’s start with the simplest of all tasks, printing “Hello World”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5598" y="6076656"/>
            <a:ext cx="8413706" cy="3494924"/>
          </a:xfrm>
          <a:custGeom>
            <a:avLst/>
            <a:gdLst/>
            <a:ahLst/>
            <a:cxnLst/>
            <a:rect r="r" b="b" t="t" l="l"/>
            <a:pathLst>
              <a:path h="3494924" w="8413706">
                <a:moveTo>
                  <a:pt x="0" y="0"/>
                </a:moveTo>
                <a:lnTo>
                  <a:pt x="8413707" y="0"/>
                </a:lnTo>
                <a:lnTo>
                  <a:pt x="8413707" y="3494924"/>
                </a:lnTo>
                <a:lnTo>
                  <a:pt x="0" y="349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5598" y="2942744"/>
            <a:ext cx="8443702" cy="3133912"/>
          </a:xfrm>
          <a:custGeom>
            <a:avLst/>
            <a:gdLst/>
            <a:ahLst/>
            <a:cxnLst/>
            <a:rect r="r" b="b" t="t" l="l"/>
            <a:pathLst>
              <a:path h="3133912" w="8443702">
                <a:moveTo>
                  <a:pt x="0" y="0"/>
                </a:moveTo>
                <a:lnTo>
                  <a:pt x="8443702" y="0"/>
                </a:lnTo>
                <a:lnTo>
                  <a:pt x="8443702" y="3133912"/>
                </a:lnTo>
                <a:lnTo>
                  <a:pt x="0" y="313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4649788"/>
            <a:ext cx="8675847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Comparison with other languages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32066" y="1869593"/>
            <a:ext cx="9389526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Here’s how the same Python code compares to its counterparts</a:t>
            </a:r>
          </a:p>
          <a:p>
            <a:pPr algn="ctr">
              <a:lnSpc>
                <a:spcPts val="4374"/>
              </a:lnSpc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(C++ and Java)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80061" y="4993191"/>
            <a:ext cx="9179239" cy="4641974"/>
          </a:xfrm>
          <a:custGeom>
            <a:avLst/>
            <a:gdLst/>
            <a:ahLst/>
            <a:cxnLst/>
            <a:rect r="r" b="b" t="t" l="l"/>
            <a:pathLst>
              <a:path h="4641974" w="9179239">
                <a:moveTo>
                  <a:pt x="0" y="0"/>
                </a:moveTo>
                <a:lnTo>
                  <a:pt x="9179239" y="0"/>
                </a:lnTo>
                <a:lnTo>
                  <a:pt x="9179239" y="4641974"/>
                </a:lnTo>
                <a:lnTo>
                  <a:pt x="0" y="4641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80" r="0" b="-478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9732" y="4649788"/>
            <a:ext cx="3436382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Variables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69774" y="928687"/>
            <a:ext cx="9389526" cy="383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any programming language, a </a:t>
            </a:r>
            <a:r>
              <a:rPr lang="en-US" b="true" sz="2499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variable</a:t>
            </a: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refers to the name given to a part of computer memory (RAM) to store a specific value.</a:t>
            </a:r>
          </a:p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simpler terms, if you wish to store/remember a value in your program, you’ll use a variable.</a:t>
            </a:r>
          </a:p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variable can store any value, from integers and strings to even user-defined, custom data (classes).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9732" y="4649788"/>
            <a:ext cx="3436382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Variables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69774" y="928687"/>
            <a:ext cx="9389526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b="true" sz="2499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Naming Rules</a:t>
            </a:r>
          </a:p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variable name must be unique within its scope, i.e. no 2 variables should share the same name.</a:t>
            </a:r>
          </a:p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Variable name cannot be a Python keyword, i.e. you cannot name a variable as ‘print’, ‘int’, ‘list’, ‘def’, and so on.</a:t>
            </a:r>
          </a:p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Only letters, numbers, and the underscore character are allowed within names (eg. myVar, my_var, var1).</a:t>
            </a:r>
          </a:p>
          <a:p>
            <a:pPr algn="l" marL="539749" indent="-269875" lvl="1">
              <a:lnSpc>
                <a:spcPts val="4374"/>
              </a:lnSpc>
              <a:buFont typeface="Arial"/>
              <a:buChar char="•"/>
            </a:pPr>
            <a:r>
              <a:rPr lang="en-US" sz="2499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Although numbers are allowed, a name must not begin with a number.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42397" y="5868988"/>
            <a:ext cx="9644280" cy="4006085"/>
          </a:xfrm>
          <a:custGeom>
            <a:avLst/>
            <a:gdLst/>
            <a:ahLst/>
            <a:cxnLst/>
            <a:rect r="r" b="b" t="t" l="l"/>
            <a:pathLst>
              <a:path h="4006085" w="9644280">
                <a:moveTo>
                  <a:pt x="0" y="0"/>
                </a:moveTo>
                <a:lnTo>
                  <a:pt x="9644280" y="0"/>
                </a:lnTo>
                <a:lnTo>
                  <a:pt x="9644280" y="4006085"/>
                </a:lnTo>
                <a:lnTo>
                  <a:pt x="0" y="400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3" t="0" r="-132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53087" y="5911148"/>
            <a:ext cx="10222900" cy="3815119"/>
          </a:xfrm>
          <a:custGeom>
            <a:avLst/>
            <a:gdLst/>
            <a:ahLst/>
            <a:cxnLst/>
            <a:rect r="r" b="b" t="t" l="l"/>
            <a:pathLst>
              <a:path h="3815119" w="10222900">
                <a:moveTo>
                  <a:pt x="0" y="0"/>
                </a:moveTo>
                <a:lnTo>
                  <a:pt x="10222900" y="0"/>
                </a:lnTo>
                <a:lnTo>
                  <a:pt x="10222900" y="3815119"/>
                </a:lnTo>
                <a:lnTo>
                  <a:pt x="0" y="3815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67" r="0" b="-331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9732" y="4649788"/>
            <a:ext cx="3436382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Variables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69774" y="928687"/>
            <a:ext cx="9389526" cy="477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2400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Why we need variables</a:t>
            </a:r>
          </a:p>
          <a:p>
            <a:pPr algn="l" marL="518160" indent="-259080" lvl="1">
              <a:lnSpc>
                <a:spcPts val="42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Variables spare us from remembering the actual memory address of a value we’re storing. Without variables, we’d need to remember the address of each and every value we wish to store for our program</a:t>
            </a:r>
          </a:p>
          <a:p>
            <a:pPr algn="ctr">
              <a:lnSpc>
                <a:spcPts val="4200"/>
              </a:lnSpc>
            </a:pPr>
            <a:r>
              <a:rPr lang="en-US" b="true" sz="2400" spc="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Good Practices</a:t>
            </a:r>
          </a:p>
          <a:p>
            <a:pPr algn="l" marL="518160" indent="-259080" lvl="1">
              <a:lnSpc>
                <a:spcPts val="4200"/>
              </a:lnSpc>
              <a:buFont typeface="Arial"/>
              <a:buChar char="•"/>
            </a:pPr>
            <a:r>
              <a:rPr lang="en-US" sz="2400" spc="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Names should be self-explanatory: Instead of naming variables as ‘x’, or ‘myvar’, it is important to name them something which can be understood intuitively.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DAGQGFc0aBk</dc:identifier>
  <dcterms:modified xsi:type="dcterms:W3CDTF">2011-08-01T06:04:30Z</dcterms:modified>
  <cp:revision>1</cp:revision>
  <dc:title>ACM PFE Python 2024-25</dc:title>
</cp:coreProperties>
</file>